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5" r:id="rId2"/>
    <p:sldId id="264" r:id="rId3"/>
    <p:sldId id="258" r:id="rId4"/>
    <p:sldId id="259" r:id="rId5"/>
    <p:sldId id="263" r:id="rId6"/>
    <p:sldId id="260" r:id="rId7"/>
    <p:sldId id="269" r:id="rId8"/>
    <p:sldId id="261" r:id="rId9"/>
    <p:sldId id="262" r:id="rId10"/>
    <p:sldId id="270" r:id="rId11"/>
    <p:sldId id="267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488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r-Latn-M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C0FC79-6E45-468C-B270-6029BE34B59A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r-Latn-M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FB1A67-9D47-4C61-BD7B-8D041024050D}" type="slidenum">
              <a:rPr lang="sr-Latn-ME" smtClean="0"/>
              <a:t>‹#›</a:t>
            </a:fld>
            <a:endParaRPr lang="sr-Latn-M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755576" y="1412776"/>
            <a:ext cx="748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 algn="ctr">
              <a:buNone/>
            </a:pPr>
            <a:r>
              <a:rPr lang="sr-Latn-ME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azvoj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implementacija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električnih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mašina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proizvodnji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električne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energije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naglaskom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iskorišćenju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energije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vjetra</a:t>
            </a:r>
            <a:endParaRPr lang="sr-Latn-ME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552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dirty="0" err="1"/>
              <a:t>Tehnički</a:t>
            </a:r>
            <a:r>
              <a:rPr lang="en-US" sz="2000" dirty="0"/>
              <a:t> </a:t>
            </a:r>
            <a:r>
              <a:rPr lang="en-US" sz="2000" dirty="0" err="1"/>
              <a:t>aspekti</a:t>
            </a:r>
            <a:r>
              <a:rPr lang="en-US" sz="2000" dirty="0"/>
              <a:t> </a:t>
            </a:r>
            <a:r>
              <a:rPr lang="en-US" sz="2000" dirty="0" err="1"/>
              <a:t>priključenja</a:t>
            </a:r>
            <a:r>
              <a:rPr lang="en-US" sz="2000" dirty="0"/>
              <a:t> </a:t>
            </a:r>
            <a:r>
              <a:rPr lang="en-US" sz="2000" dirty="0" err="1"/>
              <a:t>vjetroelektrane</a:t>
            </a:r>
            <a:r>
              <a:rPr lang="en-US" sz="2000" dirty="0"/>
              <a:t> </a:t>
            </a:r>
            <a:r>
              <a:rPr lang="en-US" sz="2000" dirty="0" err="1"/>
              <a:t>vezani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sljedeće</a:t>
            </a:r>
            <a:r>
              <a:rPr lang="en-US" sz="2000" dirty="0"/>
              <a:t> </a:t>
            </a:r>
            <a:r>
              <a:rPr lang="en-US" sz="2000" dirty="0" err="1"/>
              <a:t>probleme</a:t>
            </a:r>
            <a:r>
              <a:rPr lang="en-US" sz="2000" dirty="0"/>
              <a:t>:</a:t>
            </a:r>
            <a:endParaRPr lang="sr-Latn-ME" sz="2000" dirty="0"/>
          </a:p>
          <a:p>
            <a:pPr lvl="0"/>
            <a:r>
              <a:rPr lang="en-US" sz="2000" dirty="0" err="1"/>
              <a:t>regulacija</a:t>
            </a:r>
            <a:r>
              <a:rPr lang="en-US" sz="2000" dirty="0"/>
              <a:t> </a:t>
            </a:r>
            <a:r>
              <a:rPr lang="en-US" sz="2000" dirty="0" err="1"/>
              <a:t>napona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kompenzacija</a:t>
            </a:r>
            <a:r>
              <a:rPr lang="en-US" sz="2000" dirty="0"/>
              <a:t> </a:t>
            </a:r>
            <a:r>
              <a:rPr lang="en-US" sz="2000" dirty="0" err="1"/>
              <a:t>reaktivne</a:t>
            </a:r>
            <a:r>
              <a:rPr lang="en-US" sz="2000" dirty="0"/>
              <a:t> </a:t>
            </a:r>
            <a:r>
              <a:rPr lang="en-US" sz="2000" dirty="0" err="1"/>
              <a:t>snage</a:t>
            </a:r>
            <a:r>
              <a:rPr lang="en-US" sz="2000" dirty="0"/>
              <a:t>,</a:t>
            </a:r>
            <a:endParaRPr lang="sr-Latn-ME" sz="2000" dirty="0"/>
          </a:p>
          <a:p>
            <a:pPr lvl="0"/>
            <a:r>
              <a:rPr lang="en-US" sz="2000" dirty="0" err="1"/>
              <a:t>regulacija</a:t>
            </a:r>
            <a:r>
              <a:rPr lang="en-US" sz="2000" dirty="0"/>
              <a:t> </a:t>
            </a:r>
            <a:r>
              <a:rPr lang="en-US" sz="2000" dirty="0" err="1"/>
              <a:t>frekvencije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upravljanje</a:t>
            </a:r>
            <a:r>
              <a:rPr lang="en-US" sz="2000" dirty="0"/>
              <a:t> </a:t>
            </a:r>
            <a:r>
              <a:rPr lang="en-US" sz="2000" dirty="0" err="1"/>
              <a:t>snagom</a:t>
            </a:r>
            <a:r>
              <a:rPr lang="en-US" sz="2000" dirty="0"/>
              <a:t>,</a:t>
            </a:r>
            <a:endParaRPr lang="sr-Latn-ME" sz="2000" dirty="0"/>
          </a:p>
          <a:p>
            <a:pPr lvl="0"/>
            <a:r>
              <a:rPr lang="en-US" sz="2000" dirty="0" err="1"/>
              <a:t>stabilnost</a:t>
            </a:r>
            <a:r>
              <a:rPr lang="en-US" sz="2000" dirty="0"/>
              <a:t> </a:t>
            </a:r>
            <a:r>
              <a:rPr lang="en-US" sz="2000" dirty="0" err="1"/>
              <a:t>napona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ugla</a:t>
            </a:r>
            <a:r>
              <a:rPr lang="en-US" sz="2000" dirty="0"/>
              <a:t>,</a:t>
            </a:r>
            <a:endParaRPr lang="sr-Latn-ME" sz="2000" dirty="0"/>
          </a:p>
          <a:p>
            <a:pPr lvl="0"/>
            <a:r>
              <a:rPr lang="en-US" sz="2000" dirty="0" err="1"/>
              <a:t>kvaliteta</a:t>
            </a:r>
            <a:r>
              <a:rPr lang="en-US" sz="2000" dirty="0"/>
              <a:t> </a:t>
            </a:r>
            <a:r>
              <a:rPr lang="en-US" sz="2000" dirty="0" err="1"/>
              <a:t>isporučene</a:t>
            </a:r>
            <a:r>
              <a:rPr lang="en-US" sz="2000" dirty="0"/>
              <a:t> </a:t>
            </a:r>
            <a:r>
              <a:rPr lang="en-US" sz="2000" dirty="0" err="1"/>
              <a:t>električne</a:t>
            </a:r>
            <a:r>
              <a:rPr lang="en-US" sz="2000" dirty="0"/>
              <a:t> </a:t>
            </a:r>
            <a:r>
              <a:rPr lang="en-US" sz="2000" dirty="0" err="1"/>
              <a:t>energije</a:t>
            </a:r>
            <a:r>
              <a:rPr lang="en-US" sz="2000" dirty="0"/>
              <a:t>,</a:t>
            </a:r>
            <a:endParaRPr lang="sr-Latn-ME" sz="2000" dirty="0"/>
          </a:p>
          <a:p>
            <a:pPr lvl="0"/>
            <a:r>
              <a:rPr lang="en-US" sz="2000" dirty="0" err="1"/>
              <a:t>zaštita</a:t>
            </a:r>
            <a:r>
              <a:rPr lang="en-US" sz="2000" dirty="0"/>
              <a:t>,</a:t>
            </a:r>
            <a:endParaRPr lang="sr-Latn-ME" sz="2000" dirty="0"/>
          </a:p>
          <a:p>
            <a:pPr lvl="0"/>
            <a:r>
              <a:rPr lang="en-US" sz="2000" dirty="0" err="1"/>
              <a:t>pouzdanost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raspoloživost</a:t>
            </a:r>
            <a:r>
              <a:rPr lang="en-US" sz="2000" dirty="0"/>
              <a:t>.</a:t>
            </a:r>
            <a:endParaRPr lang="sr-Latn-ME" sz="2000" dirty="0"/>
          </a:p>
          <a:p>
            <a:endParaRPr lang="sr-Latn-ME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 smtClean="0"/>
              <a:t>Priključenje na mrežu</a:t>
            </a:r>
            <a:endParaRPr lang="sr-Latn-ME" sz="3200" dirty="0"/>
          </a:p>
        </p:txBody>
      </p:sp>
    </p:spTree>
    <p:extLst>
      <p:ext uri="{BB962C8B-B14F-4D97-AF65-F5344CB8AC3E}">
        <p14:creationId xmlns:p14="http://schemas.microsoft.com/office/powerpoint/2010/main" val="26522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sr-Latn-M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današnjem stanju razvoja ne postoji koncept koji se izdvaja kao posebno prihvatljiv</a:t>
            </a:r>
          </a:p>
          <a:p>
            <a:r>
              <a:rPr lang="sr-Latn-M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sr-Latn-M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odeću ulogu za sad ima DFIG koncept s promjenljivom brzinom</a:t>
            </a:r>
          </a:p>
          <a:p>
            <a:r>
              <a:rPr lang="sr-Latn-M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sr-Latn-M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estiraju se i vrednuju različiti djelovi vjetroagregata</a:t>
            </a:r>
            <a:endParaRPr lang="sr-Latn-M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58616" cy="850106"/>
          </a:xfrm>
        </p:spPr>
        <p:txBody>
          <a:bodyPr>
            <a:normAutofit/>
          </a:bodyPr>
          <a:lstStyle/>
          <a:p>
            <a:r>
              <a:rPr lang="sr-Latn-ME" sz="2800" dirty="0" smtClean="0">
                <a:solidFill>
                  <a:schemeClr val="tx1"/>
                </a:solidFill>
              </a:rPr>
              <a:t>Zaključak</a:t>
            </a:r>
            <a:endParaRPr lang="sr-Latn-M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642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4392488" cy="792088"/>
          </a:xfrm>
        </p:spPr>
        <p:txBody>
          <a:bodyPr>
            <a:noAutofit/>
          </a:bodyPr>
          <a:lstStyle/>
          <a:p>
            <a:r>
              <a:rPr lang="sr-Latn-ME" sz="2000" dirty="0" smtClean="0">
                <a:solidFill>
                  <a:schemeClr val="tx1"/>
                </a:solidFill>
              </a:rPr>
              <a:t>Konverzija energije vjetra u mehaničku</a:t>
            </a:r>
            <a:endParaRPr lang="sr-Latn-ME" sz="2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86" y="980728"/>
            <a:ext cx="5371093" cy="2865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86" y="3662944"/>
            <a:ext cx="5400600" cy="221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73968" y="836712"/>
            <a:ext cx="3851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0000">
              <a:buFont typeface="Arial" pitchFamily="34" charset="0"/>
              <a:buChar char="•"/>
            </a:pPr>
            <a:r>
              <a:rPr lang="sr-Latn-ME" dirty="0"/>
              <a:t>t</a:t>
            </a:r>
            <a:r>
              <a:rPr lang="sr-Latn-ME" dirty="0" smtClean="0"/>
              <a:t>ransformacija kinetičke energije vjetra u mehaničku energiju</a:t>
            </a:r>
          </a:p>
          <a:p>
            <a:pPr marL="285750" indent="-180000">
              <a:buFont typeface="Arial" pitchFamily="34" charset="0"/>
              <a:buChar char="•"/>
            </a:pPr>
            <a:endParaRPr lang="sr-Latn-ME" dirty="0" smtClean="0"/>
          </a:p>
          <a:p>
            <a:pPr marL="285750" indent="-180000">
              <a:buFont typeface="Arial" pitchFamily="34" charset="0"/>
              <a:buChar char="•"/>
            </a:pPr>
            <a:r>
              <a:rPr lang="sr-Latn-ME" dirty="0"/>
              <a:t>t</a:t>
            </a:r>
            <a:r>
              <a:rPr lang="sr-Latn-ME" dirty="0" smtClean="0"/>
              <a:t>ransformacija mehaničke energije u električnu energiju</a:t>
            </a:r>
            <a:endParaRPr lang="sr-Latn-ME" dirty="0"/>
          </a:p>
        </p:txBody>
      </p:sp>
      <p:sp>
        <p:nvSpPr>
          <p:cNvPr id="6" name="TextBox 5"/>
          <p:cNvSpPr txBox="1"/>
          <p:nvPr/>
        </p:nvSpPr>
        <p:spPr>
          <a:xfrm>
            <a:off x="5373968" y="3106128"/>
            <a:ext cx="3770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dirty="0"/>
              <a:t>b</a:t>
            </a:r>
            <a:r>
              <a:rPr lang="sr-Latn-ME" dirty="0" smtClean="0"/>
              <a:t>rzina vjetra prije i nakon udara u lopatice turbine </a:t>
            </a:r>
            <a:endParaRPr lang="sr-Latn-ME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979" y="3657995"/>
            <a:ext cx="22479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73968" y="4492616"/>
                <a:ext cx="402256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dirty="0" smtClean="0"/>
                  <a:t>ϕ – gustina vazduha</a:t>
                </a:r>
              </a:p>
              <a:p>
                <a:r>
                  <a:rPr lang="sr-Latn-ME" dirty="0"/>
                  <a:t>v</a:t>
                </a:r>
                <a:r>
                  <a:rPr lang="sr-Latn-ME" dirty="0" smtClean="0"/>
                  <a:t>- brzina vjetra na ulazu u turbinu</a:t>
                </a:r>
              </a:p>
              <a:p>
                <a:r>
                  <a:rPr lang="sr-Latn-ME" dirty="0" smtClean="0"/>
                  <a:t>R – radijus vjetroturbine</a:t>
                </a:r>
              </a:p>
              <a:p>
                <a14:m>
                  <m:oMath xmlns:m="http://schemas.openxmlformats.org/officeDocument/2006/math">
                    <m:r>
                      <a:rPr lang="sr-Latn-ME" i="1">
                        <a:latin typeface="Cambria Math"/>
                      </a:rPr>
                      <m:t>𝐶𝑝</m:t>
                    </m:r>
                  </m:oMath>
                </a14:m>
                <a:r>
                  <a:rPr lang="sr-Latn-ME" dirty="0" smtClean="0"/>
                  <a:t> – koeficijent iskorišćenja vjetroturbine</a:t>
                </a:r>
                <a:endParaRPr lang="sr-Latn-ME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968" y="4492616"/>
                <a:ext cx="4022568" cy="1754326"/>
              </a:xfrm>
              <a:prstGeom prst="rect">
                <a:avLst/>
              </a:prstGeom>
              <a:blipFill rotWithShape="1">
                <a:blip r:embed="rId5"/>
                <a:stretch>
                  <a:fillRect l="-1366" t="-1736" b="-4514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241711" y="5834866"/>
                <a:ext cx="1426993" cy="618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sr-Latn-ME">
                          <a:latin typeface="Cambria Math"/>
                        </a:rPr>
                        <m:t>Cp</m:t>
                      </m:r>
                      <m:r>
                        <a:rPr lang="sr-Latn-ME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/>
                            </a:rPr>
                            <m:t>𝑃𝑚𝑒h</m:t>
                          </m:r>
                        </m:num>
                        <m:den>
                          <m:r>
                            <a:rPr lang="sr-Latn-ME" i="1">
                              <a:latin typeface="Cambria Math"/>
                            </a:rPr>
                            <m:t>𝑃𝑣</m:t>
                          </m:r>
                        </m:den>
                      </m:f>
                      <m:r>
                        <a:rPr lang="sr-Latn-ME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sr-Latn-ME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1711" y="5834866"/>
                <a:ext cx="1426993" cy="61837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156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3165" y="1089686"/>
            <a:ext cx="4824536" cy="92333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sr-Latn-RS"/>
            </a:defPPr>
            <a:lvl1pPr>
              <a:spcBef>
                <a:spcPct val="0"/>
              </a:spcBef>
              <a:buNone/>
              <a:defRPr kumimoji="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r-Latn-ME" dirty="0"/>
              <a:t>Prema tipu mašine: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dirty="0"/>
              <a:t>sinhroni generator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dirty="0"/>
              <a:t>asinhroni generator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744" y="319008"/>
            <a:ext cx="6552728" cy="64633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sr-Latn-RS"/>
            </a:defPPr>
            <a:lvl1pPr>
              <a:spcBef>
                <a:spcPct val="0"/>
              </a:spcBef>
              <a:buNone/>
              <a:defRPr kumimoji="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r-Latn-ME" sz="2000" dirty="0"/>
              <a:t>Podjela prema tipu mašine i </a:t>
            </a:r>
            <a:r>
              <a:rPr lang="sr-Latn-ME" sz="2000" dirty="0" smtClean="0"/>
              <a:t>brzine </a:t>
            </a:r>
            <a:r>
              <a:rPr lang="sr-Latn-ME" sz="2000" dirty="0"/>
              <a:t>okretanja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72723" y="1089686"/>
            <a:ext cx="4824536" cy="92333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sr-Latn-RS"/>
            </a:defPPr>
            <a:lvl1pPr>
              <a:spcBef>
                <a:spcPct val="0"/>
              </a:spcBef>
              <a:buNone/>
              <a:defRPr kumimoji="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r-Latn-ME" dirty="0"/>
              <a:t>Prema brzini okretanja: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dirty="0"/>
              <a:t>sistemi s konstantnom brzinom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dirty="0"/>
              <a:t>sistemi s promjenljivom brzinom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4925" y="5973839"/>
            <a:ext cx="8400428" cy="64633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sr-Latn-RS"/>
            </a:defPPr>
            <a:lvl1pPr>
              <a:spcBef>
                <a:spcPct val="0"/>
              </a:spcBef>
              <a:buNone/>
              <a:defRPr kumimoji="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285750" indent="-144000">
              <a:buFont typeface="Arial" pitchFamily="34" charset="0"/>
              <a:buChar char="•"/>
            </a:pPr>
            <a:r>
              <a:rPr lang="sr-Latn-ME" dirty="0"/>
              <a:t>u svakom  od navedenih sistema vjetroturbina može da </a:t>
            </a:r>
            <a:r>
              <a:rPr lang="sr-Latn-ME" dirty="0" smtClean="0"/>
              <a:t>sadrži </a:t>
            </a:r>
            <a:r>
              <a:rPr lang="sr-Latn-ME" dirty="0"/>
              <a:t>sistem zakretanja lopatica – veoma često kod savremenih sistema</a:t>
            </a:r>
          </a:p>
        </p:txBody>
      </p:sp>
      <p:pic>
        <p:nvPicPr>
          <p:cNvPr id="11" name="Picture 6" descr="Opsta sh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41" y="2259658"/>
            <a:ext cx="6853397" cy="34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7605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196" y="2791949"/>
            <a:ext cx="3754760" cy="706090"/>
          </a:xfrm>
        </p:spPr>
        <p:txBody>
          <a:bodyPr>
            <a:normAutofit/>
          </a:bodyPr>
          <a:lstStyle/>
          <a:p>
            <a:pPr algn="ctr"/>
            <a:r>
              <a:rPr lang="sr-Latn-ME" sz="1600" dirty="0" smtClean="0">
                <a:solidFill>
                  <a:schemeClr val="tx1"/>
                </a:solidFill>
              </a:rPr>
              <a:t> </a:t>
            </a:r>
            <a:r>
              <a:rPr lang="sr-Latn-ME" sz="1600" dirty="0">
                <a:solidFill>
                  <a:schemeClr val="tx1"/>
                </a:solidFill>
              </a:rPr>
              <a:t>k</a:t>
            </a:r>
            <a:r>
              <a:rPr lang="sr-Latn-ME" sz="1600" dirty="0" smtClean="0">
                <a:solidFill>
                  <a:schemeClr val="tx1"/>
                </a:solidFill>
              </a:rPr>
              <a:t>oncept fiksne brzine</a:t>
            </a:r>
            <a:endParaRPr lang="sr-Latn-ME" sz="16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84180" y="5524226"/>
            <a:ext cx="4042792" cy="70609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spcBef>
                <a:spcPct val="0"/>
              </a:spcBef>
              <a:buNone/>
              <a:defRPr kumimoji="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sr-Latn-ME" sz="1600" dirty="0"/>
              <a:t>k</a:t>
            </a:r>
            <a:r>
              <a:rPr lang="sr-Latn-ME" sz="1600" dirty="0" smtClean="0"/>
              <a:t>oncept ograničenja </a:t>
            </a:r>
            <a:r>
              <a:rPr lang="sr-Latn-ME" sz="1600" dirty="0"/>
              <a:t>promjenljive </a:t>
            </a:r>
            <a:r>
              <a:rPr lang="sr-Latn-ME" sz="1600" dirty="0" smtClean="0"/>
              <a:t>brzine</a:t>
            </a:r>
            <a:endParaRPr lang="sr-Latn-ME" sz="1600" dirty="0"/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8" y="3356992"/>
            <a:ext cx="5424128" cy="2167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8" y="996697"/>
            <a:ext cx="5424128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36096" y="3717032"/>
            <a:ext cx="3537514" cy="302433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>
              <a:spcBef>
                <a:spcPct val="0"/>
              </a:spcBef>
              <a:buNone/>
              <a:defRPr kumimoji="0" sz="240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98438" indent="-103188"/>
            <a:r>
              <a:rPr lang="sr-Latn-ME" sz="1400" dirty="0" smtClean="0"/>
              <a:t>Prednosti:</a:t>
            </a:r>
          </a:p>
          <a:p>
            <a:pPr marL="342900" indent="-144000">
              <a:buFont typeface="Arial" pitchFamily="34" charset="0"/>
              <a:buChar char="•"/>
            </a:pPr>
            <a:r>
              <a:rPr lang="sr-Latn-ME" sz="1400" dirty="0"/>
              <a:t>k</a:t>
            </a:r>
            <a:r>
              <a:rPr lang="sr-Latn-ME" sz="1400" dirty="0" smtClean="0"/>
              <a:t>ontrola klizanja preko otponika u kolu rotora</a:t>
            </a:r>
          </a:p>
          <a:p>
            <a:pPr marL="342900" indent="-144000">
              <a:buFont typeface="Arial" pitchFamily="34" charset="0"/>
              <a:buChar char="•"/>
            </a:pPr>
            <a:r>
              <a:rPr lang="sr-Latn-ME" sz="1400" dirty="0"/>
              <a:t>e</a:t>
            </a:r>
            <a:r>
              <a:rPr lang="sr-Latn-ME" sz="1400" dirty="0" smtClean="0"/>
              <a:t>lektronskim sklopom koračno upravljanje veličine otpora u kolu rotora</a:t>
            </a:r>
          </a:p>
          <a:p>
            <a:pPr marL="342900" indent="-144000">
              <a:buFont typeface="Arial" pitchFamily="34" charset="0"/>
              <a:buChar char="•"/>
            </a:pPr>
            <a:r>
              <a:rPr lang="sr-Latn-ME" sz="1400" dirty="0"/>
              <a:t>m</a:t>
            </a:r>
            <a:r>
              <a:rPr lang="sr-Latn-ME" sz="1400" dirty="0" smtClean="0"/>
              <a:t>ogućnost regulacije brzine zavisi od dijapazona promjenljivog otpora</a:t>
            </a:r>
          </a:p>
          <a:p>
            <a:pPr marL="198438" indent="-103188"/>
            <a:r>
              <a:rPr lang="sr-Latn-ME" sz="1400" dirty="0" smtClean="0"/>
              <a:t>Mane:</a:t>
            </a:r>
          </a:p>
          <a:p>
            <a:pPr marL="342900" indent="-144000">
              <a:buFont typeface="Arial" pitchFamily="34" charset="0"/>
              <a:buChar char="•"/>
            </a:pPr>
            <a:r>
              <a:rPr lang="sr-Latn-ME" sz="1400" dirty="0"/>
              <a:t>d</a:t>
            </a:r>
            <a:r>
              <a:rPr lang="sr-Latn-ME" sz="1400" dirty="0" smtClean="0"/>
              <a:t>irektna povezanost na mrežu – „zaprljanje mreže“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37461" y="354142"/>
            <a:ext cx="3923928" cy="336289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sr-Latn-RS"/>
            </a:defPPr>
            <a:lvl1pPr marL="342900" indent="-144000">
              <a:spcBef>
                <a:spcPct val="0"/>
              </a:spcBef>
              <a:buFont typeface="Arial" pitchFamily="34" charset="0"/>
              <a:buChar char="•"/>
              <a:defRPr kumimoji="0" sz="140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198438" indent="-103188">
              <a:buNone/>
            </a:pPr>
            <a:r>
              <a:rPr lang="sr-Latn-ME" dirty="0" smtClean="0"/>
              <a:t>Prednosti:</a:t>
            </a:r>
          </a:p>
          <a:p>
            <a:r>
              <a:rPr lang="sr-Latn-ME" dirty="0" smtClean="0"/>
              <a:t>SCIG-standard </a:t>
            </a:r>
            <a:r>
              <a:rPr lang="sr-Latn-ME" dirty="0"/>
              <a:t>squirrel induction </a:t>
            </a:r>
            <a:r>
              <a:rPr lang="sr-Latn-ME" dirty="0" smtClean="0"/>
              <a:t>generator</a:t>
            </a:r>
          </a:p>
          <a:p>
            <a:r>
              <a:rPr lang="sr-Latn-ME" dirty="0"/>
              <a:t>n</a:t>
            </a:r>
            <a:r>
              <a:rPr lang="sr-Latn-ME" dirty="0" smtClean="0"/>
              <a:t>ajjeftiniji koncept</a:t>
            </a:r>
          </a:p>
          <a:p>
            <a:r>
              <a:rPr lang="sr-Latn-ME" dirty="0"/>
              <a:t>k</a:t>
            </a:r>
            <a:r>
              <a:rPr lang="sr-Latn-ME" dirty="0" smtClean="0"/>
              <a:t>ompenzacija reaktivne snage </a:t>
            </a:r>
          </a:p>
          <a:p>
            <a:pPr marL="198438" indent="-103188">
              <a:buNone/>
            </a:pPr>
            <a:r>
              <a:rPr lang="sr-Latn-ME" dirty="0" smtClean="0"/>
              <a:t>Mane:</a:t>
            </a:r>
          </a:p>
          <a:p>
            <a:r>
              <a:rPr lang="sr-Latn-ME" dirty="0" smtClean="0"/>
              <a:t>veoma sužen  opseg brzina vjetra za koje je sistem u pogonu</a:t>
            </a:r>
          </a:p>
          <a:p>
            <a:r>
              <a:rPr lang="sr-Latn-ME" dirty="0"/>
              <a:t>d</a:t>
            </a:r>
            <a:r>
              <a:rPr lang="sr-Latn-ME" dirty="0" smtClean="0"/>
              <a:t>irektna povezanost na mrežu preko TF-a – „ubacanje“ v.h., „zaprljanje“ mreže</a:t>
            </a:r>
          </a:p>
          <a:p>
            <a:r>
              <a:rPr lang="sr-Latn-ME" dirty="0" smtClean="0"/>
              <a:t>pitanje regulacije napona pri velikim pomjenama brzine vjetra </a:t>
            </a:r>
            <a:endParaRPr lang="sr-Latn-ME" dirty="0"/>
          </a:p>
        </p:txBody>
      </p:sp>
      <p:sp>
        <p:nvSpPr>
          <p:cNvPr id="4" name="TextBox 3"/>
          <p:cNvSpPr txBox="1"/>
          <p:nvPr/>
        </p:nvSpPr>
        <p:spPr>
          <a:xfrm>
            <a:off x="450155" y="354142"/>
            <a:ext cx="4697909" cy="33855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spcBef>
                <a:spcPct val="0"/>
              </a:spcBef>
              <a:buNone/>
              <a:defRPr kumimoji="0" sz="160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l"/>
            <a:r>
              <a:rPr lang="sr-Latn-ME" sz="2000" dirty="0" smtClean="0"/>
              <a:t>Asinhroni </a:t>
            </a:r>
            <a:r>
              <a:rPr lang="sr-Latn-ME" sz="2000" dirty="0"/>
              <a:t>generatori</a:t>
            </a:r>
          </a:p>
        </p:txBody>
      </p:sp>
    </p:spTree>
    <p:extLst>
      <p:ext uri="{BB962C8B-B14F-4D97-AF65-F5344CB8AC3E}">
        <p14:creationId xmlns:p14="http://schemas.microsoft.com/office/powerpoint/2010/main" val="36579464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775" y="2492896"/>
            <a:ext cx="5385792" cy="706090"/>
          </a:xfrm>
        </p:spPr>
        <p:txBody>
          <a:bodyPr>
            <a:normAutofit/>
          </a:bodyPr>
          <a:lstStyle/>
          <a:p>
            <a:pPr algn="ctr"/>
            <a:r>
              <a:rPr lang="sr-Latn-ME" sz="1600" dirty="0">
                <a:solidFill>
                  <a:schemeClr val="tx1"/>
                </a:solidFill>
              </a:rPr>
              <a:t>k</a:t>
            </a:r>
            <a:r>
              <a:rPr lang="sr-Latn-ME" sz="1600" dirty="0" smtClean="0">
                <a:solidFill>
                  <a:schemeClr val="tx1"/>
                </a:solidFill>
              </a:rPr>
              <a:t>oncept promjenljive brzine sa partial-scale konvertorom (WRIG generator)</a:t>
            </a:r>
            <a:endParaRPr lang="sr-Latn-ME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142709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i="1" dirty="0"/>
              <a:t>P</a:t>
            </a:r>
            <a:r>
              <a:rPr lang="sr-Latn-ME" i="1" baseline="-25000" dirty="0"/>
              <a:t>rot </a:t>
            </a:r>
            <a:r>
              <a:rPr lang="sr-Latn-ME" i="1" dirty="0"/>
              <a:t>= s*P</a:t>
            </a:r>
            <a:r>
              <a:rPr lang="sr-Latn-ME" i="1" baseline="-25000" dirty="0"/>
              <a:t>stat </a:t>
            </a:r>
            <a:endParaRPr lang="sr-Latn-ME" i="1" baseline="-25000" dirty="0" smtClean="0"/>
          </a:p>
          <a:p>
            <a:r>
              <a:rPr lang="sr-Latn-ME" i="1" dirty="0"/>
              <a:t>P</a:t>
            </a:r>
            <a:r>
              <a:rPr lang="sr-Latn-ME" i="1" baseline="-25000" dirty="0"/>
              <a:t>stat </a:t>
            </a:r>
            <a:r>
              <a:rPr lang="sr-Latn-ME" i="1" dirty="0"/>
              <a:t>= 1/[(1-s)*P</a:t>
            </a:r>
            <a:r>
              <a:rPr lang="sr-Latn-ME" i="1" baseline="-25000" dirty="0"/>
              <a:t>gr</a:t>
            </a:r>
            <a:r>
              <a:rPr lang="sr-Latn-ME" i="1" dirty="0"/>
              <a:t>] = (Ƞ</a:t>
            </a:r>
            <a:r>
              <a:rPr lang="sr-Latn-ME" i="1" baseline="-25000" dirty="0"/>
              <a:t>g</a:t>
            </a:r>
            <a:r>
              <a:rPr lang="sr-Latn-ME" i="1" dirty="0"/>
              <a:t>*P</a:t>
            </a:r>
            <a:r>
              <a:rPr lang="sr-Latn-ME" i="1" baseline="-25000" dirty="0"/>
              <a:t>m</a:t>
            </a:r>
            <a:r>
              <a:rPr lang="sr-Latn-ME" i="1" dirty="0"/>
              <a:t>)/(1-s) </a:t>
            </a:r>
            <a:endParaRPr lang="sr-Latn-M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19745"/>
            <a:ext cx="6391275" cy="181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7524" y="347047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600" dirty="0" smtClean="0"/>
              <a:t>DFIG</a:t>
            </a:r>
            <a:r>
              <a:rPr lang="sr-Latn-ME" dirty="0" smtClean="0"/>
              <a:t> – </a:t>
            </a:r>
            <a:r>
              <a:rPr lang="sr-Latn-ME" sz="1600" dirty="0" smtClean="0"/>
              <a:t>doubly fed induction generator</a:t>
            </a:r>
            <a:endParaRPr lang="sr-Latn-ME" dirty="0"/>
          </a:p>
        </p:txBody>
      </p:sp>
      <p:sp>
        <p:nvSpPr>
          <p:cNvPr id="8" name="TextBox 7"/>
          <p:cNvSpPr txBox="1"/>
          <p:nvPr/>
        </p:nvSpPr>
        <p:spPr>
          <a:xfrm>
            <a:off x="5076056" y="4005064"/>
            <a:ext cx="385475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Prednosti: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sr-Latn-ME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ontrola brzine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sr-Latn-ME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pravljanje aktivne i rekativne snage</a:t>
            </a:r>
          </a:p>
          <a:p>
            <a:pPr marL="285750" indent="-144000">
              <a:buFont typeface="Arial" pitchFamily="34" charset="0"/>
              <a:buChar char="•"/>
            </a:pPr>
            <a:endParaRPr lang="sr-Latn-ME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41288" indent="-141288"/>
            <a:r>
              <a:rPr lang="sr-Latn-ME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Mane: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Ekonomski skupšo rješenje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Kao i za ostale koncepte s prenosnikom-održavanje prenosnog sistema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Velike struje u kolu rotora i stator au slučaju</a:t>
            </a:r>
            <a:endParaRPr lang="sr-Latn-ME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3924345"/>
            <a:ext cx="47635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44000">
              <a:buFont typeface="Arial" pitchFamily="34" charset="0"/>
              <a:buChar char="•"/>
            </a:pPr>
            <a:r>
              <a:rPr lang="sr-Latn-M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sr-Latn-M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edan od najčešće korištenih sistema za vjetroagregate promjenljive brzine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r-Latn-M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retvarački sklop treba da prenese oko 20-30% ukupne snage generatora</a:t>
            </a:r>
          </a:p>
          <a:p>
            <a:pPr marL="285750" indent="-144000">
              <a:buFont typeface="Arial" pitchFamily="34" charset="0"/>
              <a:buChar char="•"/>
            </a:pPr>
            <a:endParaRPr lang="sr-Latn-M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44484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8832" y="4630197"/>
            <a:ext cx="397915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285750" indent="-285750">
              <a:buFont typeface="Arial" pitchFamily="34" charset="0"/>
              <a:buChar char="•"/>
              <a:defRPr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marL="0" indent="0">
              <a:buNone/>
            </a:pPr>
            <a:r>
              <a:rPr lang="sr-Latn-ME" dirty="0"/>
              <a:t>Prednosti:</a:t>
            </a:r>
          </a:p>
          <a:p>
            <a:pPr indent="-144000"/>
            <a:r>
              <a:rPr lang="en-US" dirty="0" err="1"/>
              <a:t>promjenljiv</a:t>
            </a:r>
            <a:r>
              <a:rPr lang="sr-Latn-ME" dirty="0"/>
              <a:t>a</a:t>
            </a:r>
            <a:r>
              <a:rPr lang="en-US" dirty="0"/>
              <a:t> </a:t>
            </a:r>
            <a:r>
              <a:rPr lang="en-US" dirty="0" err="1"/>
              <a:t>brzin</a:t>
            </a:r>
            <a:r>
              <a:rPr lang="sr-Latn-ME" dirty="0"/>
              <a:t>a</a:t>
            </a:r>
            <a:r>
              <a:rPr lang="en-US" dirty="0"/>
              <a:t> turbine</a:t>
            </a:r>
            <a:endParaRPr lang="sr-Latn-ME" dirty="0"/>
          </a:p>
          <a:p>
            <a:pPr indent="-144000"/>
            <a:r>
              <a:rPr lang="en-US" dirty="0" err="1"/>
              <a:t>kompenzacij</a:t>
            </a:r>
            <a:r>
              <a:rPr lang="sr-Latn-ME" dirty="0"/>
              <a:t>a</a:t>
            </a:r>
            <a:r>
              <a:rPr lang="en-US" dirty="0"/>
              <a:t> </a:t>
            </a:r>
            <a:r>
              <a:rPr lang="en-US" dirty="0" err="1"/>
              <a:t>reaktivne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  </a:t>
            </a:r>
            <a:endParaRPr lang="sr-Latn-ME" dirty="0"/>
          </a:p>
          <a:p>
            <a:pPr indent="-144000"/>
            <a:r>
              <a:rPr lang="en-US" dirty="0" err="1"/>
              <a:t>stabilnije</a:t>
            </a:r>
            <a:r>
              <a:rPr lang="en-US" dirty="0"/>
              <a:t> </a:t>
            </a:r>
            <a:r>
              <a:rPr lang="en-US" dirty="0" err="1"/>
              <a:t>priključenje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mrežu</a:t>
            </a:r>
            <a:endParaRPr lang="sr-Latn-ME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1052736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r-Latn-ME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sinhroni generator s kaveznim rotorom priključen na mrežu putem dualne pretvaračke kaskade s izvorom napona i pulsno-širinskom modulacijom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r-Latn-ME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rekidačku ulogu danas se koriste IGBT tranzistori (zbog viših frekvencija prekidanja)</a:t>
            </a:r>
            <a:endParaRPr lang="sr-Latn-ME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97304" y="4631826"/>
            <a:ext cx="397915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285750" indent="-285750">
              <a:buFont typeface="Arial" pitchFamily="34" charset="0"/>
              <a:buChar char="•"/>
              <a:defRPr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marL="0" indent="0">
              <a:buNone/>
            </a:pPr>
            <a:r>
              <a:rPr lang="sr-Latn-ME" dirty="0"/>
              <a:t>Mane:</a:t>
            </a:r>
          </a:p>
          <a:p>
            <a:pPr indent="-144000"/>
            <a:r>
              <a:rPr lang="sr-Latn-ME" dirty="0"/>
              <a:t>gubici u pretvaraču</a:t>
            </a:r>
          </a:p>
          <a:p>
            <a:pPr indent="-144000"/>
            <a:r>
              <a:rPr lang="sr-Latn-ME" dirty="0"/>
              <a:t>cijena izrade sistema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8399"/>
            <a:ext cx="6264696" cy="244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3528" y="161344"/>
            <a:ext cx="3682752" cy="706090"/>
          </a:xfrm>
        </p:spPr>
        <p:txBody>
          <a:bodyPr>
            <a:normAutofit/>
          </a:bodyPr>
          <a:lstStyle/>
          <a:p>
            <a:r>
              <a:rPr lang="sr-Latn-ME" sz="2000" dirty="0" smtClean="0"/>
              <a:t>Mogući tipovi pretvarača</a:t>
            </a:r>
            <a:endParaRPr lang="sr-Latn-M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7524328" y="2495649"/>
            <a:ext cx="295232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/>
              <a:t>Odlikuje ga naponsko upravljanje kao kod MOSFET-a, velika snaga koju može prenosi i relativno visoka frekvencija odnosno brzina rada gledajući to iz ugla snažnih elektronskih komponenti, tiristora, snažnih bipolarnih tranzistora i FET-ova. Radi se u suštini o hibridnoj komponenti nastaloj ”stapanjem” bipolarnog tranzistora i MOSFET-a.</a:t>
            </a:r>
          </a:p>
        </p:txBody>
      </p:sp>
    </p:spTree>
    <p:extLst>
      <p:ext uri="{BB962C8B-B14F-4D97-AF65-F5344CB8AC3E}">
        <p14:creationId xmlns:p14="http://schemas.microsoft.com/office/powerpoint/2010/main" val="40588414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15" y="911622"/>
            <a:ext cx="7801301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4512022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r-Latn-M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sinhroni generator s namotanim rotorom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sr-Latn-M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kolu rotora se nalazi pretvaračka kaskada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sr-Latn-ME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askada se sastoji od diodnog ispravljača i linijskog komutovanog tiristirskog invertora</a:t>
            </a:r>
            <a:endParaRPr lang="sr-Latn-M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526" y="276617"/>
            <a:ext cx="4842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algn="ctr">
              <a:defRPr sz="2000" b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algn="l"/>
            <a:r>
              <a:rPr lang="sr-Latn-ME" dirty="0" smtClean="0">
                <a:solidFill>
                  <a:schemeClr val="tx1"/>
                </a:solidFill>
              </a:rPr>
              <a:t>Pretvaračka kaskada</a:t>
            </a:r>
            <a:endParaRPr lang="sr-Latn-M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1507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50" y="2691504"/>
            <a:ext cx="56010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45355" y="980728"/>
            <a:ext cx="3391141" cy="504056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sr-Latn-RS"/>
            </a:defPPr>
            <a:lvl1pPr marL="198438" indent="-103188">
              <a:spcBef>
                <a:spcPct val="0"/>
              </a:spcBef>
              <a:buNone/>
              <a:defRPr kumimoji="0" sz="140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355600" indent="-177800">
              <a:buFont typeface="Arial" pitchFamily="34" charset="0"/>
              <a:buChar char="•"/>
            </a:pPr>
            <a:r>
              <a:rPr lang="en-US" dirty="0"/>
              <a:t>PMSG </a:t>
            </a:r>
            <a:r>
              <a:rPr lang="en-US" dirty="0" err="1"/>
              <a:t>generatori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širokoj</a:t>
            </a:r>
            <a:r>
              <a:rPr lang="en-US" dirty="0"/>
              <a:t> </a:t>
            </a:r>
            <a:r>
              <a:rPr lang="en-US" dirty="0" err="1"/>
              <a:t>upotrebi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promjenljivih</a:t>
            </a:r>
            <a:r>
              <a:rPr lang="en-US" dirty="0"/>
              <a:t> </a:t>
            </a:r>
            <a:r>
              <a:rPr lang="en-US" dirty="0" err="1" smtClean="0"/>
              <a:t>brzina</a:t>
            </a:r>
            <a:r>
              <a:rPr lang="sr-Latn-ME" dirty="0" smtClean="0"/>
              <a:t> sa visokim performansama</a:t>
            </a:r>
            <a:r>
              <a:rPr lang="en-US" dirty="0" smtClean="0"/>
              <a:t> </a:t>
            </a:r>
            <a:endParaRPr lang="sr-Latn-ME" dirty="0" smtClean="0"/>
          </a:p>
          <a:p>
            <a:pPr marL="463550" indent="-144000">
              <a:buFont typeface="Arial" pitchFamily="34" charset="0"/>
              <a:buChar char="•"/>
            </a:pPr>
            <a:endParaRPr lang="sr-Latn-ME" dirty="0" smtClean="0"/>
          </a:p>
          <a:p>
            <a:pPr marL="319088" indent="-141288"/>
            <a:r>
              <a:rPr lang="sr-Latn-ME" dirty="0" smtClean="0"/>
              <a:t>Prednosti:</a:t>
            </a:r>
          </a:p>
          <a:p>
            <a:pPr marL="463550" indent="-144000">
              <a:buFont typeface="Arial" pitchFamily="34" charset="0"/>
              <a:buChar char="•"/>
            </a:pPr>
            <a:r>
              <a:rPr lang="sr-Latn-ME" dirty="0"/>
              <a:t>v</a:t>
            </a:r>
            <a:r>
              <a:rPr lang="sr-Latn-ME" dirty="0" smtClean="0"/>
              <a:t>isoki polazni moment</a:t>
            </a:r>
          </a:p>
          <a:p>
            <a:pPr marL="463550" indent="-144000">
              <a:buFont typeface="Arial" pitchFamily="34" charset="0"/>
              <a:buChar char="•"/>
            </a:pPr>
            <a:r>
              <a:rPr lang="sr-Latn-ME" dirty="0"/>
              <a:t>s</a:t>
            </a:r>
            <a:r>
              <a:rPr lang="sr-Latn-ME" dirty="0" smtClean="0"/>
              <a:t>vi gubici se svode na gubitke u namotaju i jezgru statora</a:t>
            </a:r>
          </a:p>
          <a:p>
            <a:pPr marL="463550" indent="-144000">
              <a:buFont typeface="Arial" pitchFamily="34" charset="0"/>
              <a:buChar char="•"/>
            </a:pPr>
            <a:r>
              <a:rPr lang="sr-Latn-ME" dirty="0"/>
              <a:t>j</a:t>
            </a:r>
            <a:r>
              <a:rPr lang="sr-Latn-ME" dirty="0" smtClean="0"/>
              <a:t>ednostavnost sistema – bez četkica i dodatnih izvora pobudne struje</a:t>
            </a:r>
          </a:p>
          <a:p>
            <a:pPr marL="463550" indent="-144000">
              <a:buFont typeface="Arial" pitchFamily="34" charset="0"/>
              <a:buChar char="•"/>
            </a:pPr>
            <a:r>
              <a:rPr lang="sr-Latn-ME" dirty="0" smtClean="0"/>
              <a:t>prednost PM je dobar dinamički odziv mašine</a:t>
            </a:r>
          </a:p>
          <a:p>
            <a:pPr marL="463550" indent="-144000">
              <a:buFont typeface="Arial" pitchFamily="34" charset="0"/>
              <a:buChar char="•"/>
            </a:pPr>
            <a:r>
              <a:rPr lang="sr-Latn-ME" dirty="0"/>
              <a:t>r</a:t>
            </a:r>
            <a:r>
              <a:rPr lang="sr-Latn-ME" dirty="0" smtClean="0"/>
              <a:t>egulisajne reaktivne snage uz pomoć pretvarača prije priključenj na mrežu</a:t>
            </a:r>
          </a:p>
          <a:p>
            <a:pPr marL="319088" indent="-141288"/>
            <a:r>
              <a:rPr lang="sr-Latn-ME" dirty="0" smtClean="0"/>
              <a:t>Mane:</a:t>
            </a:r>
          </a:p>
          <a:p>
            <a:pPr marL="444500" indent="-88900">
              <a:buFont typeface="Arial" pitchFamily="34" charset="0"/>
              <a:buChar char="•"/>
            </a:pPr>
            <a:r>
              <a:rPr lang="sr-Latn-ME" dirty="0"/>
              <a:t>o</a:t>
            </a:r>
            <a:r>
              <a:rPr lang="sr-Latn-ME" dirty="0" smtClean="0"/>
              <a:t>psanost od demagnetizacij usled povećanja temperature, mehaničkog udara ili struja kratkog spoja</a:t>
            </a:r>
          </a:p>
          <a:p>
            <a:pPr marL="444500" indent="-88900">
              <a:buFont typeface="Arial" pitchFamily="34" charset="0"/>
              <a:buChar char="•"/>
            </a:pPr>
            <a:r>
              <a:rPr lang="sr-Latn-ME" dirty="0"/>
              <a:t>g</a:t>
            </a:r>
            <a:r>
              <a:rPr lang="sr-Latn-ME" dirty="0" smtClean="0"/>
              <a:t>ubici u pretvaraču</a:t>
            </a:r>
          </a:p>
          <a:p>
            <a:pPr marL="444500" indent="-88900">
              <a:buFont typeface="Arial" pitchFamily="34" charset="0"/>
              <a:buChar char="•"/>
            </a:pPr>
            <a:r>
              <a:rPr lang="sr-Latn-ME" dirty="0"/>
              <a:t>u</a:t>
            </a:r>
            <a:r>
              <a:rPr lang="sr-Latn-ME" dirty="0" smtClean="0"/>
              <a:t> slučaju direktnog pogona manje mogućnoti regulacij brzine</a:t>
            </a:r>
          </a:p>
          <a:p>
            <a:pPr marL="444500" indent="-88900">
              <a:buFont typeface="Arial" pitchFamily="34" charset="0"/>
              <a:buChar char="•"/>
            </a:pPr>
            <a:r>
              <a:rPr lang="sr-Latn-ME" dirty="0"/>
              <a:t>v</a:t>
            </a:r>
            <a:r>
              <a:rPr lang="sr-Latn-ME" dirty="0" smtClean="0"/>
              <a:t>isoka cijena izrade</a:t>
            </a:r>
          </a:p>
          <a:p>
            <a:pPr marL="319550" indent="0"/>
            <a:endParaRPr lang="sr-Latn-ME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29872"/>
            <a:ext cx="5767419" cy="169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3034" y="1939171"/>
            <a:ext cx="5241794" cy="52322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spcBef>
                <a:spcPct val="0"/>
              </a:spcBef>
              <a:buNone/>
              <a:defRPr kumimoji="0" sz="140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sr-Latn-ME" dirty="0"/>
              <a:t>koncept proimjenljive brzine s direktnim pogonom (direct drive) i potpunim (full-scale) pretvaračem - PMSG koncept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0155" y="354142"/>
            <a:ext cx="4697909" cy="33855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spcBef>
                <a:spcPct val="0"/>
              </a:spcBef>
              <a:buNone/>
              <a:defRPr kumimoji="0" sz="160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l"/>
            <a:r>
              <a:rPr lang="sr-Latn-ME" sz="2000" dirty="0"/>
              <a:t>S</a:t>
            </a:r>
            <a:r>
              <a:rPr lang="sr-Latn-ME" sz="2000" dirty="0" smtClean="0"/>
              <a:t>inhroni </a:t>
            </a:r>
            <a:r>
              <a:rPr lang="sr-Latn-ME" sz="2000" dirty="0"/>
              <a:t>generatori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4577360"/>
            <a:ext cx="5745081" cy="12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66779" y="3891972"/>
            <a:ext cx="5361781" cy="54514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sr-Latn-ME" sz="1400" dirty="0" smtClean="0">
                <a:solidFill>
                  <a:schemeClr val="tx1"/>
                </a:solidFill>
              </a:rPr>
              <a:t>koncept promjenljive brzine sa jednostepenim prenosnikom i full-scale pretvaračem</a:t>
            </a:r>
            <a:endParaRPr lang="sr-Latn-ME" sz="1400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66779" y="5476148"/>
            <a:ext cx="5361781" cy="54514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sr-Latn-ME" sz="1400" dirty="0" smtClean="0">
                <a:solidFill>
                  <a:schemeClr val="tx1"/>
                </a:solidFill>
              </a:rPr>
              <a:t>koncept promjenljive brzine s prenosnikom i full-scale pretvaračem</a:t>
            </a:r>
            <a:endParaRPr lang="sr-Latn-M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9514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00637" y="2310280"/>
            <a:ext cx="5472000" cy="954107"/>
          </a:xfrm>
          <a:prstGeom prst="rect">
            <a:avLst/>
          </a:prstGeom>
          <a:noFill/>
        </p:spPr>
        <p:txBody>
          <a:bodyPr vert="horz" wrap="square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spcBef>
                <a:spcPct val="0"/>
              </a:spcBef>
              <a:buNone/>
              <a:defRPr kumimoji="0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extLst/>
          </a:lstStyle>
          <a:p>
            <a:r>
              <a:rPr lang="sr-Latn-ME" dirty="0"/>
              <a:t>koncept proimjenljive brzine s direktnim pogonom (direct drive) i potpunim (full-scale) pretvaračem – DFIG  </a:t>
            </a:r>
            <a:r>
              <a:rPr lang="sr-Latn-ME" dirty="0" smtClean="0"/>
              <a:t>(double feed induction generator)</a:t>
            </a:r>
            <a:endParaRPr lang="sr-Latn-ME" dirty="0"/>
          </a:p>
          <a:p>
            <a:endParaRPr lang="sr-Latn-ME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3429000"/>
            <a:ext cx="2987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Prednosti:</a:t>
            </a:r>
          </a:p>
          <a:p>
            <a:pPr marL="285750" indent="-144000">
              <a:buFont typeface="Arial" pitchFamily="34" charset="0"/>
              <a:buChar char="•"/>
            </a:pPr>
            <a:r>
              <a:rPr lang="sr-Latn-M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retvarač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M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statora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kontrolu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frekvence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amplitude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napona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M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brzina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potpunosti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kontrolisana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širokom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dijapazonu</a:t>
            </a:r>
            <a:endParaRPr lang="sr-Latn-ME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144000">
              <a:buFont typeface="Arial" pitchFamily="34" charset="0"/>
              <a:buChar char="•"/>
            </a:pPr>
            <a:r>
              <a:rPr lang="sr-Latn-ME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r-Latn-M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retvarač u grani rotora –kontrola pobudne struje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92696"/>
            <a:ext cx="5601883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36637" y="3429000"/>
            <a:ext cx="34637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sr-Latn-ME" dirty="0"/>
              <a:t>Mane: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dirty="0"/>
              <a:t>ekonomski jedno od nepovoljnijih </a:t>
            </a:r>
            <a:r>
              <a:rPr lang="sr-Latn-ME" dirty="0" smtClean="0"/>
              <a:t>rješenja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dirty="0"/>
              <a:t>g</a:t>
            </a:r>
            <a:r>
              <a:rPr lang="sr-Latn-ME" dirty="0" smtClean="0"/>
              <a:t>ubici snage u pretvaračima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4701644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</TotalTime>
  <Words>690</Words>
  <Application>Microsoft Office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PowerPoint Presentation</vt:lpstr>
      <vt:lpstr>Konverzija energije vjetra u mehaničku</vt:lpstr>
      <vt:lpstr>PowerPoint Presentation</vt:lpstr>
      <vt:lpstr> koncept fiksne brzine</vt:lpstr>
      <vt:lpstr>koncept promjenljive brzine sa partial-scale konvertorom (WRIG generator)</vt:lpstr>
      <vt:lpstr>Mogući tipovi pretvarača</vt:lpstr>
      <vt:lpstr>PowerPoint Presentation</vt:lpstr>
      <vt:lpstr>PowerPoint Presentation</vt:lpstr>
      <vt:lpstr>PowerPoint Presentation</vt:lpstr>
      <vt:lpstr>Priključenje na mrežu</vt:lpstr>
      <vt:lpstr>Zaključak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Opšta šema rada i upravljanja vjetroagregata</dc:title>
  <dc:creator>Bojan</dc:creator>
  <cp:lastModifiedBy>Bojan Djordan</cp:lastModifiedBy>
  <cp:revision>86</cp:revision>
  <dcterms:created xsi:type="dcterms:W3CDTF">2013-05-04T10:28:15Z</dcterms:created>
  <dcterms:modified xsi:type="dcterms:W3CDTF">2013-05-13T06:03:20Z</dcterms:modified>
</cp:coreProperties>
</file>